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3" r:id="rId1"/>
    <p:sldMasterId id="2147483785" r:id="rId2"/>
  </p:sldMasterIdLst>
  <p:notesMasterIdLst>
    <p:notesMasterId r:id="rId5"/>
  </p:notesMasterIdLst>
  <p:handoutMasterIdLst>
    <p:handoutMasterId r:id="rId6"/>
  </p:handoutMasterIdLst>
  <p:sldIdLst>
    <p:sldId id="733" r:id="rId3"/>
    <p:sldId id="734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96549057-96C8-466C-BA03-E4F669798827}">
          <p14:sldIdLst/>
        </p14:section>
        <p14:section name="Naamloze sectie" id="{1C37DE70-DC5B-462F-A700-50CA30E123D0}">
          <p14:sldIdLst>
            <p14:sldId id="733"/>
            <p14:sldId id="73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ertrui Heyvaert" initials="GH" lastIdx="7" clrIdx="0">
    <p:extLst>
      <p:ext uri="{19B8F6BF-5375-455C-9EA6-DF929625EA0E}">
        <p15:presenceInfo xmlns:p15="http://schemas.microsoft.com/office/powerpoint/2012/main" userId="S-1-5-21-2791102849-65791161-3692911046-140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92" autoAdjust="0"/>
    <p:restoredTop sz="70526" autoAdjust="0"/>
  </p:normalViewPr>
  <p:slideViewPr>
    <p:cSldViewPr snapToGrid="0">
      <p:cViewPr varScale="1">
        <p:scale>
          <a:sx n="61" d="100"/>
          <a:sy n="61" d="100"/>
        </p:scale>
        <p:origin x="88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1AD04EB4-D754-48D3-9AE4-BCD03E3C56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DBECF36-291D-4CF6-9AA4-7886407BA9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16B1A-A82B-451C-9238-BA67AB7B8289}" type="datetimeFigureOut">
              <a:rPr lang="nl-BE" smtClean="0"/>
              <a:t>2/12/2019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8478D14-175F-4EB0-9647-BE70447999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CFB8300-905B-4CE3-B7E6-5D3FF12173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C9D8F-F38C-4B43-9D06-21A2367EA1E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9932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1CA6C-5ECA-4F46-A485-3185BA5BCE68}" type="datetimeFigureOut">
              <a:rPr lang="nl-BE" smtClean="0"/>
              <a:t>2/12/2019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043DC-7453-4158-A8F6-9410904E218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897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0043DC-7453-4158-A8F6-9410904E2186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04714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4D7D66F-0B03-4CE7-BC72-C3DA9E5BC8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98855" y="5058000"/>
            <a:ext cx="893145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949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91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75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131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48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916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12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005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694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302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4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920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8928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278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79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8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24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201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806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80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6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2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45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108BB2-1A71-4FBD-9B09-363282A74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323" y="294574"/>
            <a:ext cx="11167677" cy="1012054"/>
          </a:xfrm>
        </p:spPr>
        <p:txBody>
          <a:bodyPr>
            <a:noAutofit/>
          </a:bodyPr>
          <a:lstStyle/>
          <a:p>
            <a:r>
              <a:rPr lang="nl-BE" sz="4000" dirty="0">
                <a:solidFill>
                  <a:srgbClr val="AB072A"/>
                </a:solidFill>
              </a:rPr>
              <a:t>20</a:t>
            </a:r>
            <a:r>
              <a:rPr lang="nl-BE" sz="4000" dirty="0"/>
              <a:t> grote werken in de komende </a:t>
            </a:r>
            <a:r>
              <a:rPr lang="nl-BE" sz="4000" dirty="0">
                <a:solidFill>
                  <a:srgbClr val="AB072A"/>
                </a:solidFill>
              </a:rPr>
              <a:t>6</a:t>
            </a:r>
            <a:r>
              <a:rPr lang="nl-BE" sz="4000" dirty="0"/>
              <a:t> jaren  </a:t>
            </a:r>
            <a:r>
              <a:rPr lang="nl-BE" sz="2400" dirty="0"/>
              <a:t>(1/2)</a:t>
            </a:r>
          </a:p>
        </p:txBody>
      </p:sp>
      <p:sp>
        <p:nvSpPr>
          <p:cNvPr id="26" name="Titel 1">
            <a:extLst>
              <a:ext uri="{FF2B5EF4-FFF2-40B4-BE49-F238E27FC236}">
                <a16:creationId xmlns:a16="http://schemas.microsoft.com/office/drawing/2014/main" id="{F5844DA2-B699-41CD-8996-6A6DFFBE3D83}"/>
              </a:ext>
            </a:extLst>
          </p:cNvPr>
          <p:cNvSpPr txBox="1">
            <a:spLocks/>
          </p:cNvSpPr>
          <p:nvPr/>
        </p:nvSpPr>
        <p:spPr bwMode="auto">
          <a:xfrm>
            <a:off x="251974" y="3376375"/>
            <a:ext cx="2085427" cy="7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nl-BE" sz="4600" dirty="0">
                <a:solidFill>
                  <a:srgbClr val="AB072A"/>
                </a:solidFill>
              </a:rPr>
              <a:t>12</a:t>
            </a:r>
            <a:r>
              <a:rPr lang="nl-BE" sz="2000" b="0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nl-BE" sz="2000" b="0" dirty="0"/>
              <a:t>nieuwe/ vernieuwde </a:t>
            </a:r>
          </a:p>
          <a:p>
            <a:pPr algn="ctr"/>
            <a:r>
              <a:rPr lang="nl-BE" sz="2000" b="0" dirty="0"/>
              <a:t>parken</a:t>
            </a:r>
          </a:p>
        </p:txBody>
      </p:sp>
      <p:sp>
        <p:nvSpPr>
          <p:cNvPr id="27" name="Titel 1">
            <a:extLst>
              <a:ext uri="{FF2B5EF4-FFF2-40B4-BE49-F238E27FC236}">
                <a16:creationId xmlns:a16="http://schemas.microsoft.com/office/drawing/2014/main" id="{31B46EEC-0985-45DA-ACB7-7A47E36677F5}"/>
              </a:ext>
            </a:extLst>
          </p:cNvPr>
          <p:cNvSpPr txBox="1">
            <a:spLocks/>
          </p:cNvSpPr>
          <p:nvPr/>
        </p:nvSpPr>
        <p:spPr bwMode="auto">
          <a:xfrm>
            <a:off x="2681283" y="3376375"/>
            <a:ext cx="2085427" cy="7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50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nl-BE" sz="3500" dirty="0">
                <a:solidFill>
                  <a:srgbClr val="AB072A"/>
                </a:solidFill>
              </a:rPr>
              <a:t>7</a:t>
            </a:r>
          </a:p>
          <a:p>
            <a:pPr algn="ctr"/>
            <a:r>
              <a:rPr lang="nl-BE" sz="1600" b="0" dirty="0"/>
              <a:t>vernieuwde </a:t>
            </a:r>
          </a:p>
          <a:p>
            <a:pPr algn="ctr"/>
            <a:r>
              <a:rPr lang="nl-BE" sz="1600" b="0" dirty="0"/>
              <a:t>pleinen</a:t>
            </a:r>
          </a:p>
        </p:txBody>
      </p:sp>
      <p:sp>
        <p:nvSpPr>
          <p:cNvPr id="28" name="Titel 1">
            <a:extLst>
              <a:ext uri="{FF2B5EF4-FFF2-40B4-BE49-F238E27FC236}">
                <a16:creationId xmlns:a16="http://schemas.microsoft.com/office/drawing/2014/main" id="{6A3B3B06-57FF-42C9-A660-88BB13FCAB7A}"/>
              </a:ext>
            </a:extLst>
          </p:cNvPr>
          <p:cNvSpPr txBox="1">
            <a:spLocks/>
          </p:cNvSpPr>
          <p:nvPr/>
        </p:nvSpPr>
        <p:spPr bwMode="auto">
          <a:xfrm>
            <a:off x="5202314" y="3376375"/>
            <a:ext cx="2085427" cy="7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nl-BE" sz="4600" dirty="0">
                <a:solidFill>
                  <a:srgbClr val="AB072A"/>
                </a:solidFill>
              </a:rPr>
              <a:t>20</a:t>
            </a:r>
            <a:r>
              <a:rPr lang="nl-BE" sz="2000" b="0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nl-BE" sz="2000" b="0" dirty="0"/>
              <a:t>nieuwe/ vernieuwde </a:t>
            </a:r>
          </a:p>
          <a:p>
            <a:pPr algn="ctr"/>
            <a:r>
              <a:rPr lang="nl-BE" sz="2000" b="0" dirty="0"/>
              <a:t>speeltuinen</a:t>
            </a:r>
          </a:p>
        </p:txBody>
      </p:sp>
      <p:pic>
        <p:nvPicPr>
          <p:cNvPr id="12" name="Picture 6">
            <a:extLst>
              <a:ext uri="{FF2B5EF4-FFF2-40B4-BE49-F238E27FC236}">
                <a16:creationId xmlns:a16="http://schemas.microsoft.com/office/drawing/2014/main" id="{1B72F789-FF70-4100-924F-C5E2CEDFD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17798" y="2166448"/>
            <a:ext cx="1113077" cy="1076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itel 1">
            <a:extLst>
              <a:ext uri="{FF2B5EF4-FFF2-40B4-BE49-F238E27FC236}">
                <a16:creationId xmlns:a16="http://schemas.microsoft.com/office/drawing/2014/main" id="{71729339-98A8-4530-8F0F-8B55B9DF6C74}"/>
              </a:ext>
            </a:extLst>
          </p:cNvPr>
          <p:cNvSpPr txBox="1">
            <a:spLocks/>
          </p:cNvSpPr>
          <p:nvPr/>
        </p:nvSpPr>
        <p:spPr bwMode="auto">
          <a:xfrm>
            <a:off x="7631623" y="3376375"/>
            <a:ext cx="2085427" cy="7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nl-BE" sz="4600" dirty="0">
                <a:solidFill>
                  <a:srgbClr val="AB072A"/>
                </a:solidFill>
              </a:rPr>
              <a:t>2</a:t>
            </a:r>
            <a:r>
              <a:rPr lang="nl-BE" sz="2000" b="0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nl-BE" sz="2000" b="0" dirty="0"/>
              <a:t>nieuwe </a:t>
            </a:r>
          </a:p>
          <a:p>
            <a:pPr algn="ctr"/>
            <a:r>
              <a:rPr lang="nl-BE" sz="2000" b="0" dirty="0"/>
              <a:t>vijvers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2D428716-FF4D-486B-BB29-37C9FA4E4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27267" y="2158803"/>
            <a:ext cx="1091672" cy="1091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itel 1">
            <a:extLst>
              <a:ext uri="{FF2B5EF4-FFF2-40B4-BE49-F238E27FC236}">
                <a16:creationId xmlns:a16="http://schemas.microsoft.com/office/drawing/2014/main" id="{828CF477-8F2A-4C09-A124-23267AB6DBEA}"/>
              </a:ext>
            </a:extLst>
          </p:cNvPr>
          <p:cNvSpPr txBox="1">
            <a:spLocks/>
          </p:cNvSpPr>
          <p:nvPr/>
        </p:nvSpPr>
        <p:spPr bwMode="auto">
          <a:xfrm>
            <a:off x="10030390" y="3376375"/>
            <a:ext cx="2085427" cy="7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25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nl-BE" sz="4600" dirty="0">
                <a:solidFill>
                  <a:srgbClr val="AB072A"/>
                </a:solidFill>
              </a:rPr>
              <a:t>0,5 </a:t>
            </a:r>
            <a:r>
              <a:rPr lang="nl-BE" sz="2700" dirty="0">
                <a:solidFill>
                  <a:srgbClr val="AB072A"/>
                </a:solidFill>
              </a:rPr>
              <a:t>km</a:t>
            </a:r>
            <a:r>
              <a:rPr lang="nl-BE" sz="2000" b="0" dirty="0">
                <a:solidFill>
                  <a:srgbClr val="AB072A"/>
                </a:solidFill>
              </a:rPr>
              <a:t> </a:t>
            </a:r>
          </a:p>
          <a:p>
            <a:pPr algn="ctr"/>
            <a:r>
              <a:rPr lang="nl-BE" sz="2000" b="0" dirty="0"/>
              <a:t>extra</a:t>
            </a:r>
          </a:p>
          <a:p>
            <a:pPr algn="ctr"/>
            <a:r>
              <a:rPr lang="nl-BE" sz="2000" b="0" dirty="0"/>
              <a:t>opengelegde waterlopen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1046CDE9-757B-423E-B100-3DA9A78F4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3967" y="4707916"/>
            <a:ext cx="861440" cy="86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itel 1">
            <a:extLst>
              <a:ext uri="{FF2B5EF4-FFF2-40B4-BE49-F238E27FC236}">
                <a16:creationId xmlns:a16="http://schemas.microsoft.com/office/drawing/2014/main" id="{1F376FFE-2650-40C8-A123-EEF179E48262}"/>
              </a:ext>
            </a:extLst>
          </p:cNvPr>
          <p:cNvSpPr txBox="1">
            <a:spLocks/>
          </p:cNvSpPr>
          <p:nvPr/>
        </p:nvSpPr>
        <p:spPr bwMode="auto">
          <a:xfrm>
            <a:off x="251974" y="5746331"/>
            <a:ext cx="2222976" cy="7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400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nl-BE" sz="5800" dirty="0">
                <a:solidFill>
                  <a:srgbClr val="AB072A"/>
                </a:solidFill>
              </a:rPr>
              <a:t>€ 100 </a:t>
            </a:r>
            <a:r>
              <a:rPr lang="nl-BE" dirty="0">
                <a:solidFill>
                  <a:srgbClr val="AB072A"/>
                </a:solidFill>
              </a:rPr>
              <a:t>miljoen</a:t>
            </a:r>
            <a:r>
              <a:rPr lang="nl-BE" sz="2000" b="0" dirty="0">
                <a:solidFill>
                  <a:srgbClr val="AB072A"/>
                </a:solidFill>
              </a:rPr>
              <a:t> </a:t>
            </a:r>
          </a:p>
          <a:p>
            <a:pPr algn="ctr"/>
            <a:r>
              <a:rPr lang="nl-BE" sz="3300" b="0" dirty="0"/>
              <a:t>voor </a:t>
            </a:r>
          </a:p>
          <a:p>
            <a:pPr algn="ctr"/>
            <a:r>
              <a:rPr lang="nl-BE" sz="3300" b="0" dirty="0"/>
              <a:t>straten, voet- en fietspaden</a:t>
            </a:r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1EC2E4CA-5991-45FB-BA20-D3370E53C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07040" y="4727998"/>
            <a:ext cx="833912" cy="821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itel 1">
            <a:extLst>
              <a:ext uri="{FF2B5EF4-FFF2-40B4-BE49-F238E27FC236}">
                <a16:creationId xmlns:a16="http://schemas.microsoft.com/office/drawing/2014/main" id="{8863FD0E-85A5-4CE6-8220-87F3A5609BB7}"/>
              </a:ext>
            </a:extLst>
          </p:cNvPr>
          <p:cNvSpPr txBox="1">
            <a:spLocks/>
          </p:cNvSpPr>
          <p:nvPr/>
        </p:nvSpPr>
        <p:spPr bwMode="auto">
          <a:xfrm>
            <a:off x="2681283" y="5746331"/>
            <a:ext cx="2085427" cy="7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nl-BE" sz="4600" dirty="0">
                <a:solidFill>
                  <a:srgbClr val="AB072A"/>
                </a:solidFill>
              </a:rPr>
              <a:t>5.000</a:t>
            </a:r>
            <a:r>
              <a:rPr lang="nl-BE" sz="2000" b="0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nl-BE" sz="2000" b="0" dirty="0"/>
              <a:t>bijkomende </a:t>
            </a:r>
          </a:p>
          <a:p>
            <a:pPr algn="ctr"/>
            <a:r>
              <a:rPr lang="nl-BE" sz="2000" b="0" dirty="0"/>
              <a:t>fietsenstallingen</a:t>
            </a:r>
          </a:p>
        </p:txBody>
      </p:sp>
      <p:sp>
        <p:nvSpPr>
          <p:cNvPr id="33" name="Titel 1">
            <a:extLst>
              <a:ext uri="{FF2B5EF4-FFF2-40B4-BE49-F238E27FC236}">
                <a16:creationId xmlns:a16="http://schemas.microsoft.com/office/drawing/2014/main" id="{40334A6B-BBC9-409A-A542-46C3B4168B57}"/>
              </a:ext>
            </a:extLst>
          </p:cNvPr>
          <p:cNvSpPr txBox="1">
            <a:spLocks/>
          </p:cNvSpPr>
          <p:nvPr/>
        </p:nvSpPr>
        <p:spPr bwMode="auto">
          <a:xfrm>
            <a:off x="5171482" y="5746331"/>
            <a:ext cx="2085427" cy="7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nl-BE" sz="3500" dirty="0">
                <a:solidFill>
                  <a:srgbClr val="AB072A"/>
                </a:solidFill>
              </a:rPr>
              <a:t>50</a:t>
            </a:r>
            <a:r>
              <a:rPr lang="nl-BE" sz="2000" b="0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nl-BE" sz="1500" b="0" dirty="0"/>
              <a:t>nieuwe</a:t>
            </a:r>
          </a:p>
          <a:p>
            <a:pPr algn="ctr"/>
            <a:r>
              <a:rPr lang="nl-BE" sz="1500" b="0" dirty="0" err="1"/>
              <a:t>mobipunten</a:t>
            </a:r>
            <a:endParaRPr lang="nl-BE" sz="1500" b="0" dirty="0"/>
          </a:p>
        </p:txBody>
      </p:sp>
      <p:pic>
        <p:nvPicPr>
          <p:cNvPr id="16" name="pasted-image.pdf">
            <a:extLst>
              <a:ext uri="{FF2B5EF4-FFF2-40B4-BE49-F238E27FC236}">
                <a16:creationId xmlns:a16="http://schemas.microsoft.com/office/drawing/2014/main" id="{FFFD3F14-E8B0-4F69-A68A-BAD206169752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75266" y="4681123"/>
            <a:ext cx="598140" cy="807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4" name="Titel 1">
            <a:extLst>
              <a:ext uri="{FF2B5EF4-FFF2-40B4-BE49-F238E27FC236}">
                <a16:creationId xmlns:a16="http://schemas.microsoft.com/office/drawing/2014/main" id="{09A1E29D-F37C-4399-B743-AA758C09934C}"/>
              </a:ext>
            </a:extLst>
          </p:cNvPr>
          <p:cNvSpPr txBox="1">
            <a:spLocks/>
          </p:cNvSpPr>
          <p:nvPr/>
        </p:nvSpPr>
        <p:spPr bwMode="auto">
          <a:xfrm>
            <a:off x="7631623" y="5746331"/>
            <a:ext cx="2085427" cy="7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nl-BE" sz="4600" dirty="0">
                <a:solidFill>
                  <a:srgbClr val="AB072A"/>
                </a:solidFill>
              </a:rPr>
              <a:t>€ 300.000</a:t>
            </a:r>
            <a:r>
              <a:rPr lang="nl-BE" sz="2000" b="0" dirty="0">
                <a:solidFill>
                  <a:srgbClr val="AB072A"/>
                </a:solidFill>
              </a:rPr>
              <a:t> </a:t>
            </a:r>
          </a:p>
          <a:p>
            <a:pPr algn="ctr"/>
            <a:r>
              <a:rPr lang="nl-BE" sz="2000" b="0" dirty="0"/>
              <a:t>voor slimme en grotere vuilnisbakken</a:t>
            </a:r>
          </a:p>
        </p:txBody>
      </p:sp>
      <p:pic>
        <p:nvPicPr>
          <p:cNvPr id="24" name="pasted-image.pdf">
            <a:extLst>
              <a:ext uri="{FF2B5EF4-FFF2-40B4-BE49-F238E27FC236}">
                <a16:creationId xmlns:a16="http://schemas.microsoft.com/office/drawing/2014/main" id="{67146828-AA0F-4D3D-A9F3-F360380ED05C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24421" y="4789136"/>
            <a:ext cx="897365" cy="69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5" name="Titel 1">
            <a:extLst>
              <a:ext uri="{FF2B5EF4-FFF2-40B4-BE49-F238E27FC236}">
                <a16:creationId xmlns:a16="http://schemas.microsoft.com/office/drawing/2014/main" id="{660AFD4A-0C35-4B48-BAEF-A3242B253AB4}"/>
              </a:ext>
            </a:extLst>
          </p:cNvPr>
          <p:cNvSpPr txBox="1">
            <a:spLocks/>
          </p:cNvSpPr>
          <p:nvPr/>
        </p:nvSpPr>
        <p:spPr bwMode="auto">
          <a:xfrm>
            <a:off x="10030390" y="5746331"/>
            <a:ext cx="2085427" cy="7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nl-BE" sz="4600" dirty="0">
                <a:solidFill>
                  <a:srgbClr val="AB072A"/>
                </a:solidFill>
              </a:rPr>
              <a:t>€ 2 </a:t>
            </a:r>
            <a:r>
              <a:rPr lang="nl-BE" sz="2400" dirty="0">
                <a:solidFill>
                  <a:srgbClr val="AB072A"/>
                </a:solidFill>
              </a:rPr>
              <a:t>miljoen</a:t>
            </a:r>
            <a:r>
              <a:rPr lang="nl-BE" sz="2000" b="0" dirty="0">
                <a:solidFill>
                  <a:srgbClr val="AB072A"/>
                </a:solidFill>
              </a:rPr>
              <a:t> </a:t>
            </a:r>
          </a:p>
          <a:p>
            <a:pPr algn="ctr"/>
            <a:r>
              <a:rPr lang="nl-BE" sz="2000" b="0" dirty="0"/>
              <a:t>voor </a:t>
            </a:r>
          </a:p>
          <a:p>
            <a:pPr algn="ctr"/>
            <a:r>
              <a:rPr lang="nl-BE" sz="2000" b="0" dirty="0"/>
              <a:t>Kom op voor je Wijk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6A6A07ED-0596-4588-9B3C-58128A76E2AE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91" y="2165386"/>
            <a:ext cx="1286150" cy="1066712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98C8DE08-C134-4D2D-B8FD-B4DCCCA5EA0E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771" y="2078537"/>
            <a:ext cx="1091094" cy="1237386"/>
          </a:xfrm>
          <a:prstGeom prst="rect">
            <a:avLst/>
          </a:prstGeom>
        </p:spPr>
      </p:pic>
      <p:pic>
        <p:nvPicPr>
          <p:cNvPr id="40" name="Afbeelding 39">
            <a:extLst>
              <a:ext uri="{FF2B5EF4-FFF2-40B4-BE49-F238E27FC236}">
                <a16:creationId xmlns:a16="http://schemas.microsoft.com/office/drawing/2014/main" id="{3AEE02D4-EEAB-41FB-85B3-6C2C0A9145A1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13" y="2312423"/>
            <a:ext cx="1420251" cy="792414"/>
          </a:xfrm>
          <a:prstGeom prst="rect">
            <a:avLst/>
          </a:prstGeom>
        </p:spPr>
      </p:pic>
      <p:pic>
        <p:nvPicPr>
          <p:cNvPr id="47" name="Afbeelding 46">
            <a:extLst>
              <a:ext uri="{FF2B5EF4-FFF2-40B4-BE49-F238E27FC236}">
                <a16:creationId xmlns:a16="http://schemas.microsoft.com/office/drawing/2014/main" id="{3558A879-A4B1-45C1-9A78-2E3A802DCCCD}"/>
              </a:ext>
            </a:extLst>
          </p:cNvPr>
          <p:cNvPicPr>
            <a:picLocks noChangeAspect="1"/>
          </p:cNvPicPr>
          <p:nvPr/>
        </p:nvPicPr>
        <p:blipFill>
          <a:blip r:embed="rId1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694" y="4690502"/>
            <a:ext cx="2017609" cy="865560"/>
          </a:xfrm>
          <a:prstGeom prst="rect">
            <a:avLst/>
          </a:prstGeom>
        </p:spPr>
      </p:pic>
      <p:pic>
        <p:nvPicPr>
          <p:cNvPr id="36" name="Picture 2">
            <a:extLst>
              <a:ext uri="{FF2B5EF4-FFF2-40B4-BE49-F238E27FC236}">
                <a16:creationId xmlns:a16="http://schemas.microsoft.com/office/drawing/2014/main" id="{2F038C2A-18E2-4C74-A238-F82A80C38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1041278" y="794"/>
            <a:ext cx="893145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904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el 1">
            <a:extLst>
              <a:ext uri="{FF2B5EF4-FFF2-40B4-BE49-F238E27FC236}">
                <a16:creationId xmlns:a16="http://schemas.microsoft.com/office/drawing/2014/main" id="{6A3B3B06-57FF-42C9-A660-88BB13FCAB7A}"/>
              </a:ext>
            </a:extLst>
          </p:cNvPr>
          <p:cNvSpPr txBox="1">
            <a:spLocks/>
          </p:cNvSpPr>
          <p:nvPr/>
        </p:nvSpPr>
        <p:spPr bwMode="auto">
          <a:xfrm>
            <a:off x="4662202" y="3324123"/>
            <a:ext cx="2465615" cy="7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nl-BE" sz="9800" dirty="0">
                <a:solidFill>
                  <a:srgbClr val="AB072A"/>
                </a:solidFill>
              </a:rPr>
              <a:t>€ </a:t>
            </a:r>
            <a:r>
              <a:rPr lang="nl-BE" sz="12800" dirty="0">
                <a:solidFill>
                  <a:srgbClr val="AB072A"/>
                </a:solidFill>
              </a:rPr>
              <a:t>2,6</a:t>
            </a:r>
            <a:r>
              <a:rPr lang="nl-BE" sz="9800" dirty="0">
                <a:solidFill>
                  <a:srgbClr val="AB072A"/>
                </a:solidFill>
              </a:rPr>
              <a:t> </a:t>
            </a:r>
            <a:r>
              <a:rPr lang="nl-BE" sz="6800" dirty="0">
                <a:solidFill>
                  <a:srgbClr val="AB072A"/>
                </a:solidFill>
              </a:rPr>
              <a:t>miljoen/ jaar </a:t>
            </a:r>
          </a:p>
          <a:p>
            <a:pPr algn="ctr"/>
            <a:r>
              <a:rPr lang="nl-BE" sz="5200" b="0" dirty="0"/>
              <a:t>voor</a:t>
            </a:r>
          </a:p>
          <a:p>
            <a:pPr algn="ctr"/>
            <a:r>
              <a:rPr lang="nl-BE" sz="5200" b="0" dirty="0"/>
              <a:t>(buiten)schoolse opvang</a:t>
            </a:r>
          </a:p>
        </p:txBody>
      </p:sp>
      <p:sp>
        <p:nvSpPr>
          <p:cNvPr id="29" name="Titel 1">
            <a:extLst>
              <a:ext uri="{FF2B5EF4-FFF2-40B4-BE49-F238E27FC236}">
                <a16:creationId xmlns:a16="http://schemas.microsoft.com/office/drawing/2014/main" id="{71729339-98A8-4530-8F0F-8B55B9DF6C74}"/>
              </a:ext>
            </a:extLst>
          </p:cNvPr>
          <p:cNvSpPr txBox="1">
            <a:spLocks/>
          </p:cNvSpPr>
          <p:nvPr/>
        </p:nvSpPr>
        <p:spPr bwMode="auto">
          <a:xfrm>
            <a:off x="7343756" y="3324123"/>
            <a:ext cx="2085427" cy="7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475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nl-BE" sz="6700" dirty="0">
                <a:solidFill>
                  <a:srgbClr val="AB072A"/>
                </a:solidFill>
              </a:rPr>
              <a:t>106.000</a:t>
            </a:r>
            <a:r>
              <a:rPr lang="nl-BE" sz="4600" dirty="0">
                <a:solidFill>
                  <a:srgbClr val="AB072A"/>
                </a:solidFill>
              </a:rPr>
              <a:t> </a:t>
            </a:r>
            <a:r>
              <a:rPr lang="nl-BE" dirty="0">
                <a:solidFill>
                  <a:srgbClr val="AB072A"/>
                </a:solidFill>
              </a:rPr>
              <a:t>m²</a:t>
            </a:r>
            <a:r>
              <a:rPr lang="nl-BE" sz="3800" b="0" dirty="0">
                <a:solidFill>
                  <a:srgbClr val="AB072A"/>
                </a:solidFill>
              </a:rPr>
              <a:t> </a:t>
            </a:r>
          </a:p>
          <a:p>
            <a:pPr algn="ctr"/>
            <a:r>
              <a:rPr lang="nl-BE" sz="2900" b="0" dirty="0"/>
              <a:t>nieuwe ruimte </a:t>
            </a:r>
          </a:p>
          <a:p>
            <a:pPr algn="ctr"/>
            <a:r>
              <a:rPr lang="nl-BE" sz="2900" b="0" dirty="0"/>
              <a:t>voor verenigingen</a:t>
            </a:r>
          </a:p>
        </p:txBody>
      </p:sp>
      <p:pic>
        <p:nvPicPr>
          <p:cNvPr id="37" name="pasted-image.pdf">
            <a:extLst>
              <a:ext uri="{FF2B5EF4-FFF2-40B4-BE49-F238E27FC236}">
                <a16:creationId xmlns:a16="http://schemas.microsoft.com/office/drawing/2014/main" id="{BAC8F431-0F9C-4D89-B9D3-E305E880E80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74192" y="2232467"/>
            <a:ext cx="1224554" cy="835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6" name="Titel 1">
            <a:extLst>
              <a:ext uri="{FF2B5EF4-FFF2-40B4-BE49-F238E27FC236}">
                <a16:creationId xmlns:a16="http://schemas.microsoft.com/office/drawing/2014/main" id="{F5844DA2-B699-41CD-8996-6A6DFFBE3D83}"/>
              </a:ext>
            </a:extLst>
          </p:cNvPr>
          <p:cNvSpPr txBox="1">
            <a:spLocks/>
          </p:cNvSpPr>
          <p:nvPr/>
        </p:nvSpPr>
        <p:spPr bwMode="auto">
          <a:xfrm>
            <a:off x="251974" y="3324123"/>
            <a:ext cx="2085427" cy="7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25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nl-BE" sz="3500" dirty="0">
                <a:solidFill>
                  <a:srgbClr val="AB072A"/>
                </a:solidFill>
              </a:rPr>
              <a:t>50</a:t>
            </a:r>
            <a:r>
              <a:rPr lang="nl-BE" sz="2000" b="0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nl-BE" sz="2000" b="0" dirty="0"/>
              <a:t>extra plaatsen </a:t>
            </a:r>
          </a:p>
          <a:p>
            <a:pPr algn="ctr"/>
            <a:r>
              <a:rPr lang="nl-BE" sz="2000" b="0" dirty="0"/>
              <a:t>kinderopvang</a:t>
            </a:r>
          </a:p>
          <a:p>
            <a:pPr algn="ctr"/>
            <a:r>
              <a:rPr lang="nl-BE" sz="2000" b="0" dirty="0"/>
              <a:t>in 2020</a:t>
            </a:r>
          </a:p>
        </p:txBody>
      </p:sp>
      <p:sp>
        <p:nvSpPr>
          <p:cNvPr id="27" name="Titel 1">
            <a:extLst>
              <a:ext uri="{FF2B5EF4-FFF2-40B4-BE49-F238E27FC236}">
                <a16:creationId xmlns:a16="http://schemas.microsoft.com/office/drawing/2014/main" id="{31B46EEC-0985-45DA-ACB7-7A47E36677F5}"/>
              </a:ext>
            </a:extLst>
          </p:cNvPr>
          <p:cNvSpPr txBox="1">
            <a:spLocks/>
          </p:cNvSpPr>
          <p:nvPr/>
        </p:nvSpPr>
        <p:spPr bwMode="auto">
          <a:xfrm>
            <a:off x="2520419" y="3324123"/>
            <a:ext cx="2085427" cy="7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nl-BE" sz="4600" dirty="0">
                <a:solidFill>
                  <a:srgbClr val="AB072A"/>
                </a:solidFill>
              </a:rPr>
              <a:t>2.500</a:t>
            </a:r>
            <a:r>
              <a:rPr lang="nl-BE" sz="2000" b="0" dirty="0">
                <a:solidFill>
                  <a:srgbClr val="AB072A"/>
                </a:solidFill>
              </a:rPr>
              <a:t> </a:t>
            </a:r>
          </a:p>
          <a:p>
            <a:pPr algn="ctr"/>
            <a:r>
              <a:rPr lang="nl-BE" sz="2000" b="0" dirty="0"/>
              <a:t>extra plaatsen</a:t>
            </a:r>
          </a:p>
          <a:p>
            <a:pPr algn="ctr"/>
            <a:r>
              <a:rPr lang="nl-BE" sz="2000" b="0" dirty="0"/>
              <a:t>onderwijs</a:t>
            </a:r>
          </a:p>
        </p:txBody>
      </p:sp>
      <p:sp>
        <p:nvSpPr>
          <p:cNvPr id="30" name="Titel 1">
            <a:extLst>
              <a:ext uri="{FF2B5EF4-FFF2-40B4-BE49-F238E27FC236}">
                <a16:creationId xmlns:a16="http://schemas.microsoft.com/office/drawing/2014/main" id="{828CF477-8F2A-4C09-A124-23267AB6DBEA}"/>
              </a:ext>
            </a:extLst>
          </p:cNvPr>
          <p:cNvSpPr txBox="1">
            <a:spLocks/>
          </p:cNvSpPr>
          <p:nvPr/>
        </p:nvSpPr>
        <p:spPr bwMode="auto">
          <a:xfrm>
            <a:off x="9767924" y="3324123"/>
            <a:ext cx="2085427" cy="7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nl-BE" sz="4600" dirty="0">
                <a:solidFill>
                  <a:srgbClr val="AB072A"/>
                </a:solidFill>
              </a:rPr>
              <a:t>€ 57 </a:t>
            </a:r>
            <a:r>
              <a:rPr lang="nl-BE" sz="2400" dirty="0">
                <a:solidFill>
                  <a:srgbClr val="AB072A"/>
                </a:solidFill>
              </a:rPr>
              <a:t>miljoen</a:t>
            </a:r>
            <a:r>
              <a:rPr lang="nl-BE" sz="2000" b="0" dirty="0">
                <a:solidFill>
                  <a:srgbClr val="AB072A"/>
                </a:solidFill>
              </a:rPr>
              <a:t> </a:t>
            </a:r>
          </a:p>
          <a:p>
            <a:pPr algn="ctr"/>
            <a:r>
              <a:rPr lang="nl-BE" sz="2000" b="0" dirty="0"/>
              <a:t>voor </a:t>
            </a:r>
          </a:p>
          <a:p>
            <a:pPr algn="ctr"/>
            <a:r>
              <a:rPr lang="nl-BE" sz="2000" b="0" dirty="0"/>
              <a:t>sportinfrastructuur</a:t>
            </a:r>
          </a:p>
        </p:txBody>
      </p:sp>
      <p:pic>
        <p:nvPicPr>
          <p:cNvPr id="43" name="pasted-image.pdf">
            <a:extLst>
              <a:ext uri="{FF2B5EF4-FFF2-40B4-BE49-F238E27FC236}">
                <a16:creationId xmlns:a16="http://schemas.microsoft.com/office/drawing/2014/main" id="{A908228A-9D05-435F-9C74-6150309A489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62149" y="2253587"/>
            <a:ext cx="896975" cy="7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3" name="Titel 1">
            <a:extLst>
              <a:ext uri="{FF2B5EF4-FFF2-40B4-BE49-F238E27FC236}">
                <a16:creationId xmlns:a16="http://schemas.microsoft.com/office/drawing/2014/main" id="{40334A6B-BBC9-409A-A542-46C3B4168B57}"/>
              </a:ext>
            </a:extLst>
          </p:cNvPr>
          <p:cNvSpPr txBox="1">
            <a:spLocks/>
          </p:cNvSpPr>
          <p:nvPr/>
        </p:nvSpPr>
        <p:spPr bwMode="auto">
          <a:xfrm>
            <a:off x="4855178" y="5798773"/>
            <a:ext cx="2085427" cy="7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nl-BE" sz="3500" dirty="0">
                <a:solidFill>
                  <a:srgbClr val="AB072A"/>
                </a:solidFill>
              </a:rPr>
              <a:t>€ 3 </a:t>
            </a:r>
            <a:r>
              <a:rPr lang="nl-BE" sz="2200" dirty="0">
                <a:solidFill>
                  <a:srgbClr val="AB072A"/>
                </a:solidFill>
              </a:rPr>
              <a:t>miljoen</a:t>
            </a:r>
            <a:r>
              <a:rPr lang="nl-BE" sz="2000" b="0" dirty="0">
                <a:solidFill>
                  <a:srgbClr val="AB072A"/>
                </a:solidFill>
              </a:rPr>
              <a:t> </a:t>
            </a:r>
          </a:p>
          <a:p>
            <a:pPr algn="ctr"/>
            <a:r>
              <a:rPr lang="nl-BE" sz="1500" b="0" dirty="0"/>
              <a:t>ondersteuning startende kunstenaars</a:t>
            </a:r>
          </a:p>
        </p:txBody>
      </p:sp>
      <p:pic>
        <p:nvPicPr>
          <p:cNvPr id="44" name="pasted-image.pdf">
            <a:extLst>
              <a:ext uri="{FF2B5EF4-FFF2-40B4-BE49-F238E27FC236}">
                <a16:creationId xmlns:a16="http://schemas.microsoft.com/office/drawing/2014/main" id="{A79F1326-6A10-4E74-926A-D6CCAED606F7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0311" y="4811527"/>
            <a:ext cx="855161" cy="73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1" name="Titel 1">
            <a:extLst>
              <a:ext uri="{FF2B5EF4-FFF2-40B4-BE49-F238E27FC236}">
                <a16:creationId xmlns:a16="http://schemas.microsoft.com/office/drawing/2014/main" id="{1F376FFE-2650-40C8-A123-EEF179E48262}"/>
              </a:ext>
            </a:extLst>
          </p:cNvPr>
          <p:cNvSpPr txBox="1">
            <a:spLocks/>
          </p:cNvSpPr>
          <p:nvPr/>
        </p:nvSpPr>
        <p:spPr bwMode="auto">
          <a:xfrm>
            <a:off x="251974" y="5817581"/>
            <a:ext cx="2222976" cy="7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nl-BE" sz="12800" dirty="0">
                <a:solidFill>
                  <a:srgbClr val="AB072A"/>
                </a:solidFill>
              </a:rPr>
              <a:t>240.000 </a:t>
            </a:r>
            <a:r>
              <a:rPr lang="nl-BE" sz="6800" dirty="0">
                <a:solidFill>
                  <a:srgbClr val="AB072A"/>
                </a:solidFill>
              </a:rPr>
              <a:t>m²</a:t>
            </a:r>
            <a:r>
              <a:rPr lang="nl-BE" sz="2000" b="0" dirty="0">
                <a:solidFill>
                  <a:srgbClr val="AB072A"/>
                </a:solidFill>
              </a:rPr>
              <a:t> </a:t>
            </a:r>
          </a:p>
          <a:p>
            <a:pPr algn="ctr"/>
            <a:r>
              <a:rPr lang="nl-BE" sz="5600" b="0" dirty="0"/>
              <a:t>extra ruimte</a:t>
            </a:r>
          </a:p>
          <a:p>
            <a:pPr algn="ctr"/>
            <a:r>
              <a:rPr lang="nl-BE" sz="5600" b="0" dirty="0"/>
              <a:t>voor ondernemingen</a:t>
            </a:r>
          </a:p>
        </p:txBody>
      </p:sp>
      <p:pic>
        <p:nvPicPr>
          <p:cNvPr id="45" name="pasted-image.pdf">
            <a:extLst>
              <a:ext uri="{FF2B5EF4-FFF2-40B4-BE49-F238E27FC236}">
                <a16:creationId xmlns:a16="http://schemas.microsoft.com/office/drawing/2014/main" id="{C261B1CE-D888-447B-B9E2-9E7EA53DFAC2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9276" y="4745837"/>
            <a:ext cx="948371" cy="863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4" name="Titel 1">
            <a:extLst>
              <a:ext uri="{FF2B5EF4-FFF2-40B4-BE49-F238E27FC236}">
                <a16:creationId xmlns:a16="http://schemas.microsoft.com/office/drawing/2014/main" id="{09A1E29D-F37C-4399-B743-AA758C09934C}"/>
              </a:ext>
            </a:extLst>
          </p:cNvPr>
          <p:cNvSpPr txBox="1">
            <a:spLocks/>
          </p:cNvSpPr>
          <p:nvPr/>
        </p:nvSpPr>
        <p:spPr bwMode="auto">
          <a:xfrm>
            <a:off x="7343756" y="5766411"/>
            <a:ext cx="2085427" cy="7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nl-BE" sz="4600" dirty="0">
                <a:solidFill>
                  <a:srgbClr val="AB072A"/>
                </a:solidFill>
              </a:rPr>
              <a:t>618</a:t>
            </a:r>
            <a:r>
              <a:rPr lang="nl-BE" sz="2000" b="0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nl-BE" sz="2000" b="0" dirty="0"/>
              <a:t>nieuwe </a:t>
            </a:r>
          </a:p>
          <a:p>
            <a:pPr algn="ctr"/>
            <a:r>
              <a:rPr lang="nl-BE" sz="2000" b="0" dirty="0"/>
              <a:t>sociale woningen</a:t>
            </a:r>
          </a:p>
        </p:txBody>
      </p:sp>
      <p:sp>
        <p:nvSpPr>
          <p:cNvPr id="32" name="Titel 1">
            <a:extLst>
              <a:ext uri="{FF2B5EF4-FFF2-40B4-BE49-F238E27FC236}">
                <a16:creationId xmlns:a16="http://schemas.microsoft.com/office/drawing/2014/main" id="{8863FD0E-85A5-4CE6-8220-87F3A5609BB7}"/>
              </a:ext>
            </a:extLst>
          </p:cNvPr>
          <p:cNvSpPr txBox="1">
            <a:spLocks/>
          </p:cNvSpPr>
          <p:nvPr/>
        </p:nvSpPr>
        <p:spPr bwMode="auto">
          <a:xfrm>
            <a:off x="2520419" y="5817581"/>
            <a:ext cx="2085427" cy="7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50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nl-BE" sz="4600" dirty="0">
                <a:solidFill>
                  <a:srgbClr val="AB072A"/>
                </a:solidFill>
              </a:rPr>
              <a:t>4x</a:t>
            </a:r>
            <a:r>
              <a:rPr lang="nl-BE" sz="2000" b="0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nl-BE" sz="1500" b="0" dirty="0"/>
              <a:t>meer renovaties en -begeleidingen</a:t>
            </a:r>
          </a:p>
        </p:txBody>
      </p:sp>
      <p:sp>
        <p:nvSpPr>
          <p:cNvPr id="35" name="Titel 1">
            <a:extLst>
              <a:ext uri="{FF2B5EF4-FFF2-40B4-BE49-F238E27FC236}">
                <a16:creationId xmlns:a16="http://schemas.microsoft.com/office/drawing/2014/main" id="{660AFD4A-0C35-4B48-BAEF-A3242B253AB4}"/>
              </a:ext>
            </a:extLst>
          </p:cNvPr>
          <p:cNvSpPr txBox="1">
            <a:spLocks/>
          </p:cNvSpPr>
          <p:nvPr/>
        </p:nvSpPr>
        <p:spPr bwMode="auto">
          <a:xfrm>
            <a:off x="9877991" y="5766411"/>
            <a:ext cx="2085427" cy="79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0000" lnSpcReduction="200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nl-BE" sz="4600" dirty="0">
                <a:solidFill>
                  <a:srgbClr val="AB072A"/>
                </a:solidFill>
              </a:rPr>
              <a:t>1</a:t>
            </a:r>
            <a:r>
              <a:rPr lang="nl-BE" sz="2000" b="0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nl-BE" sz="2000" b="0" dirty="0"/>
              <a:t>nieuw </a:t>
            </a:r>
          </a:p>
          <a:p>
            <a:pPr algn="ctr"/>
            <a:r>
              <a:rPr lang="nl-BE" sz="2000" b="0" dirty="0"/>
              <a:t>dierenasiel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A80B7AF-DB7E-4D14-B31F-F75F0E3176E8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31" y="2197270"/>
            <a:ext cx="628571" cy="895238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470076D3-FB17-4214-9104-7952ED38F196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408" y="2184279"/>
            <a:ext cx="975279" cy="908229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8EE7C314-9D95-48EB-8657-2D5CEA745F1B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834" y="2281734"/>
            <a:ext cx="1554351" cy="737555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AAB10B00-8801-4D81-B414-036C98E3703B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684" y="4674741"/>
            <a:ext cx="950897" cy="1036234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D64D4474-4BE9-42ED-ACC4-4E33E831E730}"/>
              </a:ext>
            </a:extLst>
          </p:cNvPr>
          <p:cNvPicPr>
            <a:picLocks noChangeAspect="1"/>
          </p:cNvPicPr>
          <p:nvPr/>
        </p:nvPicPr>
        <p:blipFill>
          <a:blip r:embed="rId1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201" y="4649373"/>
            <a:ext cx="1438537" cy="999661"/>
          </a:xfrm>
          <a:prstGeom prst="rect">
            <a:avLst/>
          </a:prstGeom>
        </p:spPr>
      </p:pic>
      <p:grpSp>
        <p:nvGrpSpPr>
          <p:cNvPr id="19" name="Groep 18">
            <a:extLst>
              <a:ext uri="{FF2B5EF4-FFF2-40B4-BE49-F238E27FC236}">
                <a16:creationId xmlns:a16="http://schemas.microsoft.com/office/drawing/2014/main" id="{E116DE39-94B6-44D0-ABA0-8AD251D5B5CC}"/>
              </a:ext>
            </a:extLst>
          </p:cNvPr>
          <p:cNvGrpSpPr/>
          <p:nvPr/>
        </p:nvGrpSpPr>
        <p:grpSpPr>
          <a:xfrm>
            <a:off x="10199868" y="4839940"/>
            <a:ext cx="1441672" cy="945343"/>
            <a:chOff x="10590679" y="4262911"/>
            <a:chExt cx="1441672" cy="945343"/>
          </a:xfrm>
        </p:grpSpPr>
        <p:pic>
          <p:nvPicPr>
            <p:cNvPr id="54" name="pasted-image.pdf">
              <a:extLst>
                <a:ext uri="{FF2B5EF4-FFF2-40B4-BE49-F238E27FC236}">
                  <a16:creationId xmlns:a16="http://schemas.microsoft.com/office/drawing/2014/main" id="{5E5056BC-ED2C-475C-BB9B-C58CFD22277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590679" y="4262911"/>
              <a:ext cx="648898" cy="818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pic>
          <p:nvPicPr>
            <p:cNvPr id="18" name="Afbeelding 17">
              <a:extLst>
                <a:ext uri="{FF2B5EF4-FFF2-40B4-BE49-F238E27FC236}">
                  <a16:creationId xmlns:a16="http://schemas.microsoft.com/office/drawing/2014/main" id="{92E180D5-8463-48B0-A047-943E08BC81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8748" y="4324651"/>
              <a:ext cx="883603" cy="883603"/>
            </a:xfrm>
            <a:prstGeom prst="rect">
              <a:avLst/>
            </a:prstGeom>
          </p:spPr>
        </p:pic>
      </p:grpSp>
      <p:sp>
        <p:nvSpPr>
          <p:cNvPr id="24" name="Titel 1">
            <a:extLst>
              <a:ext uri="{FF2B5EF4-FFF2-40B4-BE49-F238E27FC236}">
                <a16:creationId xmlns:a16="http://schemas.microsoft.com/office/drawing/2014/main" id="{9D37FAE7-A215-4021-817A-DE09499E7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323" y="294574"/>
            <a:ext cx="11167677" cy="1012054"/>
          </a:xfrm>
        </p:spPr>
        <p:txBody>
          <a:bodyPr>
            <a:noAutofit/>
          </a:bodyPr>
          <a:lstStyle/>
          <a:p>
            <a:r>
              <a:rPr lang="nl-BE" sz="4000" dirty="0">
                <a:solidFill>
                  <a:srgbClr val="AB072A"/>
                </a:solidFill>
              </a:rPr>
              <a:t>20</a:t>
            </a:r>
            <a:r>
              <a:rPr lang="nl-BE" sz="4000" dirty="0"/>
              <a:t> grote werken in de komende </a:t>
            </a:r>
            <a:r>
              <a:rPr lang="nl-BE" sz="4000" dirty="0">
                <a:solidFill>
                  <a:srgbClr val="AB072A"/>
                </a:solidFill>
              </a:rPr>
              <a:t>6</a:t>
            </a:r>
            <a:r>
              <a:rPr lang="nl-BE" sz="4000" dirty="0"/>
              <a:t> jaren  </a:t>
            </a:r>
            <a:r>
              <a:rPr lang="nl-BE" sz="2400" dirty="0"/>
              <a:t>(1/2)</a:t>
            </a:r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D263AD49-C159-4AEA-AEA3-24B2285D8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041278" y="794"/>
            <a:ext cx="893145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6833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angepast 2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angepast 2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132</Words>
  <Application>Microsoft Office PowerPoint</Application>
  <PresentationFormat>Breedbeeld</PresentationFormat>
  <Paragraphs>61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Tw Cen MT</vt:lpstr>
      <vt:lpstr>Office Theme</vt:lpstr>
      <vt:lpstr>1_Office Theme</vt:lpstr>
      <vt:lpstr>20 grote werken in de komende 6 jaren  (1/2)</vt:lpstr>
      <vt:lpstr>20 grote werken in de komende 6 jaren  (1/2)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Baanbrekend Leuven</dc:title>
  <dc:creator>Geertrui Heyvaert</dc:creator>
  <cp:lastModifiedBy>Iris Pierlet</cp:lastModifiedBy>
  <cp:revision>21</cp:revision>
  <dcterms:created xsi:type="dcterms:W3CDTF">2019-11-30T00:06:13Z</dcterms:created>
  <dcterms:modified xsi:type="dcterms:W3CDTF">2019-12-02T10:25:07Z</dcterms:modified>
</cp:coreProperties>
</file>